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376" r:id="rId3"/>
    <p:sldId id="338" r:id="rId4"/>
    <p:sldId id="378" r:id="rId5"/>
    <p:sldId id="331" r:id="rId6"/>
    <p:sldId id="333" r:id="rId7"/>
    <p:sldId id="379" r:id="rId8"/>
    <p:sldId id="367" r:id="rId9"/>
    <p:sldId id="368" r:id="rId10"/>
    <p:sldId id="369" r:id="rId11"/>
    <p:sldId id="370" r:id="rId12"/>
    <p:sldId id="381" r:id="rId13"/>
    <p:sldId id="374" r:id="rId14"/>
    <p:sldId id="371" r:id="rId15"/>
    <p:sldId id="372" r:id="rId16"/>
    <p:sldId id="373" r:id="rId17"/>
    <p:sldId id="375" r:id="rId18"/>
    <p:sldId id="356" r:id="rId19"/>
    <p:sldId id="314" r:id="rId20"/>
    <p:sldId id="380" r:id="rId21"/>
    <p:sldId id="290" r:id="rId22"/>
    <p:sldId id="334" r:id="rId23"/>
    <p:sldId id="3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9900CC"/>
    <a:srgbClr val="FFFF99"/>
    <a:srgbClr val="FF00FF"/>
    <a:srgbClr val="00CC99"/>
    <a:srgbClr val="CC3300"/>
    <a:srgbClr val="99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 snapToGrid="0">
      <p:cViewPr>
        <p:scale>
          <a:sx n="64" d="100"/>
          <a:sy n="64" d="100"/>
        </p:scale>
        <p:origin x="-133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মাঠে নিয়ে আতশি কাচ দ্বারা সৌরশক্তি উৎপন্ন করে দেখাবেন।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প্রয়োজনে</a:t>
            </a:r>
            <a:r>
              <a:rPr lang="bn-BD" baseline="0" dirty="0" smtClean="0"/>
              <a:t>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2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শিক্ষার্থীকে প্রশ্ন করতে পারেন:  বাংলাদেশে নবায়যোগ্য শক্তির সুবিধা কী কী? শিক্ষক বোর্ডে শিক্ষার্থীর উত্তরের প্রতিফলন করবেন। তারপর শিক্ষক তার উত্তরের পয়েন্টগুলো বোর্ডে প্রদর্শন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40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শিক্ষার্থীকে প্রশ্ন করতে পারেন:  নবায়যোগ্য শক্তির সীমাবদ্ধতা  কী কী? শিক্ষক বোর্ডে শিক্ষার্থীর উত্তরের প্রতিফলন করবেন। তারপর শিক্ষক তার উত্তরের পয়েন্টগুলো বোর্ডে প্রদর্শন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একাধিক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দল গঠন করে দলগত কাজ দিতে পারেন।  প্রয়োজনে তিনি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চিত্রটির মধ্যে</a:t>
            </a:r>
            <a:r>
              <a:rPr lang="bn-BD" baseline="0" dirty="0" smtClean="0"/>
              <a:t> নবায়নযোগ্য শক্তির উৎস রয়েছে তাই চিত্রটি এখানে দেওয়া হয়েছে। এর পরিবর্তে ফুল দিয়েও শুভেচ্ছা জানানো যায়?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করতে পারেন: উপরের কোন শক্তিকে বারবার ব্যবহার করা যায়? একে কী বলা যেতে পারে?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৭, ৮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ও ৯ তিনটি  পাঠ এক সাথে আছ। আমার আলোচনার সুবিধার্থে  পাঠ তিনটিকে দুই ভাগ করে কন্টেন্ট নির্মাণ করলাম।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করতে পারেন:  গ্যাস কী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ধরনের শক্তি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? কেন? সূর্যের তাপ কী ধরণের শক্তি? কেন?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8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প্রশ্নোত্তরের</a:t>
            </a:r>
            <a:r>
              <a:rPr lang="bn-BD" baseline="0" dirty="0" smtClean="0"/>
              <a:t> মাধ্যমে আলোচনা  করতে পারেন: (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ছোট শিশুদের কিছুক্ষণ রোদে রাখা হয় ভিটামিন ডি পাওয়ার জন্য।)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প্রশ্নোত্তরের</a:t>
            </a:r>
            <a:r>
              <a:rPr lang="bn-BD" baseline="0" dirty="0" smtClean="0"/>
              <a:t> মাধ্যমে আলোচনা  করতে পারেন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প্রশ্নোত্তরের</a:t>
            </a:r>
            <a:r>
              <a:rPr lang="bn-BD" baseline="0" dirty="0" smtClean="0"/>
              <a:t> মাধ্যমে আলোচনা  করতে পারেন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প্রশ্নোত্তরের</a:t>
            </a:r>
            <a:r>
              <a:rPr lang="bn-BD" baseline="0" dirty="0" smtClean="0"/>
              <a:t> মাধ্যমে আলোচনা  করতে পারেন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3D4A8"/>
            </a:gs>
            <a:gs pos="97000">
              <a:schemeClr val="bg1"/>
            </a:gs>
            <a:gs pos="100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4540" y="180354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buFont typeface="Wingdings"/>
              <a:buChar char="Ü"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সম্মানিত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19353" y="668745"/>
            <a:ext cx="6970403" cy="5520906"/>
            <a:chOff x="1094510" y="793630"/>
            <a:chExt cx="6664036" cy="5520906"/>
          </a:xfrm>
        </p:grpSpPr>
        <p:grpSp>
          <p:nvGrpSpPr>
            <p:cNvPr id="6" name="Group 5"/>
            <p:cNvGrpSpPr/>
            <p:nvPr/>
          </p:nvGrpSpPr>
          <p:grpSpPr>
            <a:xfrm>
              <a:off x="1094510" y="793630"/>
              <a:ext cx="6664036" cy="5520906"/>
              <a:chOff x="1052945" y="1011382"/>
              <a:chExt cx="6664036" cy="433647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" name="Cloud 7"/>
              <p:cNvSpPr/>
              <p:nvPr/>
            </p:nvSpPr>
            <p:spPr>
              <a:xfrm>
                <a:off x="1052945" y="1011382"/>
                <a:ext cx="6664036" cy="4336474"/>
              </a:xfrm>
              <a:prstGeom prst="clou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14949" y="2977722"/>
                <a:ext cx="5153889" cy="206210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 typeface="Wingdings"/>
                  <a:buChar char="Ü"/>
                </a:pP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</a:t>
                </a:r>
                <a:r>
                  <a:rPr lang="bn-BD" sz="3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া</a:t>
                </a: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নিত </a:t>
                </a:r>
                <a:r>
                  <a:rPr lang="bn-BD" sz="3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হবে।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97042" y="1863632"/>
              <a:ext cx="53169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ctr">
                <a:buFont typeface="Wingdings"/>
                <a:buChar char="Ü"/>
              </a:pPr>
              <a:r>
                <a:rPr lang="bn-BD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শিক্ষকবৃন্দ তথা </a:t>
              </a:r>
              <a:r>
                <a: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মডেল কন্টেন্ট </a:t>
              </a:r>
              <a:r>
                <a:rPr lang="bn-BD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ব্যবহারকারীর জন্য: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404811" y="182469"/>
            <a:ext cx="4168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2755" y="1304146"/>
            <a:ext cx="7281875" cy="2406246"/>
            <a:chOff x="902755" y="1454046"/>
            <a:chExt cx="7281875" cy="2406246"/>
          </a:xfrm>
        </p:grpSpPr>
        <p:grpSp>
          <p:nvGrpSpPr>
            <p:cNvPr id="2" name="Group 1"/>
            <p:cNvGrpSpPr/>
            <p:nvPr/>
          </p:nvGrpSpPr>
          <p:grpSpPr>
            <a:xfrm>
              <a:off x="902755" y="1527092"/>
              <a:ext cx="5941390" cy="2333200"/>
              <a:chOff x="902755" y="1527092"/>
              <a:chExt cx="5941390" cy="2333200"/>
            </a:xfrm>
          </p:grpSpPr>
          <p:pic>
            <p:nvPicPr>
              <p:cNvPr id="11" name="Picture 2" descr="C:\Users\DOEL\Desktop\Model content=14\New folder (2)\sun use\asfda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755" y="1527092"/>
                <a:ext cx="3641535" cy="180899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311235" y="3275517"/>
                <a:ext cx="35329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3200" b="1" dirty="0" smtClean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সৌর বিদ্যুৎ উৎপন্ন করতে</a:t>
                </a:r>
                <a:endParaRPr lang="bn-BD" sz="3200" b="1" dirty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848" y="1454046"/>
              <a:ext cx="3450782" cy="1935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930401" y="3828801"/>
            <a:ext cx="3747813" cy="2627415"/>
            <a:chOff x="930401" y="3828801"/>
            <a:chExt cx="3747813" cy="2627415"/>
          </a:xfrm>
        </p:grpSpPr>
        <p:pic>
          <p:nvPicPr>
            <p:cNvPr id="22" name="Picture 24" descr="C:\Users\DOEL\Desktop\Model content=14\New folder (2)\sun use\ojkopk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01" y="3828801"/>
              <a:ext cx="1868217" cy="211692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9" descr="C:\Users\DOEL\Desktop\Model content=14\New folder (2)\sun use\giygui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70" y="3835103"/>
              <a:ext cx="1596738" cy="21044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107699" y="5909643"/>
              <a:ext cx="3570515" cy="54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ক্যালকুলেটরে চার্জ দিতে</a:t>
              </a:r>
              <a:endParaRPr lang="bn-BD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2706" y="3880443"/>
            <a:ext cx="3475926" cy="2563359"/>
            <a:chOff x="4782706" y="3880443"/>
            <a:chExt cx="3475926" cy="2563359"/>
          </a:xfrm>
        </p:grpSpPr>
        <p:pic>
          <p:nvPicPr>
            <p:cNvPr id="26" name="Picture 23" descr="C:\Users\DOEL\Desktop\Model content=14\New folder (2)\sun use\m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706" y="3880443"/>
              <a:ext cx="3475926" cy="202458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082641" y="5897229"/>
              <a:ext cx="3004456" cy="54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মোবাইলে চার্জ দিতে</a:t>
              </a:r>
              <a:endParaRPr lang="bn-BD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0938" y="1190323"/>
            <a:ext cx="4145815" cy="2600767"/>
            <a:chOff x="770959" y="4173361"/>
            <a:chExt cx="2942056" cy="2249325"/>
          </a:xfrm>
        </p:grpSpPr>
        <p:pic>
          <p:nvPicPr>
            <p:cNvPr id="3077" name="Picture 5" descr="C:\Users\DOEL\Desktop\Model content=14\New folder (2)\sun use\dsfsdfsd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59" y="4173361"/>
              <a:ext cx="2847975" cy="175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011378" y="5916932"/>
              <a:ext cx="2701637" cy="505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ইলেকট্রনিক ঘড়িতে</a:t>
              </a:r>
              <a:endParaRPr lang="bn-BD" sz="32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88616" y="3994444"/>
            <a:ext cx="4664653" cy="2503796"/>
            <a:chOff x="799658" y="1545655"/>
            <a:chExt cx="4664653" cy="2503796"/>
          </a:xfrm>
        </p:grpSpPr>
        <p:grpSp>
          <p:nvGrpSpPr>
            <p:cNvPr id="3" name="Group 2"/>
            <p:cNvGrpSpPr/>
            <p:nvPr/>
          </p:nvGrpSpPr>
          <p:grpSpPr>
            <a:xfrm>
              <a:off x="799658" y="1545655"/>
              <a:ext cx="4664653" cy="1959542"/>
              <a:chOff x="799658" y="1240845"/>
              <a:chExt cx="4664653" cy="2076450"/>
            </a:xfrm>
          </p:grpSpPr>
          <p:pic>
            <p:nvPicPr>
              <p:cNvPr id="3078" name="Picture 6" descr="C:\Users\DOEL\Desktop\Model content=14\New folder (2)\sun use\uii8y8o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658" y="1260764"/>
                <a:ext cx="2456150" cy="203661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9" name="Picture 7" descr="C:\Users\DOEL\Desktop\Model content=14\New folder (2)\sun use\y89y89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036" y="1240845"/>
                <a:ext cx="2200275" cy="2076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119753" y="3464676"/>
              <a:ext cx="27016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কৃত্রিম উপগ্রহে</a:t>
              </a:r>
              <a:endParaRPr lang="bn-BD" sz="32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404811" y="113194"/>
            <a:ext cx="4168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56617" y="1169231"/>
            <a:ext cx="3216640" cy="2704847"/>
            <a:chOff x="5321508" y="3597639"/>
            <a:chExt cx="3216640" cy="2704847"/>
          </a:xfrm>
        </p:grpSpPr>
        <p:pic>
          <p:nvPicPr>
            <p:cNvPr id="22" name="Picture 3" descr="C:\Users\DOEL\Desktop\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79" y="3597639"/>
              <a:ext cx="3171669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321508" y="5717711"/>
              <a:ext cx="31629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রান্না  করতে</a:t>
              </a:r>
              <a:endParaRPr lang="en-US" sz="3200" b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43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9548" y="3310343"/>
            <a:ext cx="7644983" cy="2430892"/>
            <a:chOff x="706581" y="1746264"/>
            <a:chExt cx="7910946" cy="2150597"/>
          </a:xfrm>
          <a:noFill/>
        </p:grpSpPr>
        <p:sp>
          <p:nvSpPr>
            <p:cNvPr id="3" name="Plaque 2"/>
            <p:cNvSpPr/>
            <p:nvPr/>
          </p:nvSpPr>
          <p:spPr>
            <a:xfrm>
              <a:off x="706581" y="1746264"/>
              <a:ext cx="7910946" cy="2150597"/>
            </a:xfrm>
            <a:prstGeom prst="plaque">
              <a:avLst/>
            </a:prstGeom>
            <a:grp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87442" y="1969410"/>
              <a:ext cx="7073316" cy="17154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bn-BD" sz="40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প্রিয় শিক্ষার্থীবৃন্দ, চল আমরা মাঠে যাই। ‘আতশি কাচ দ্বারা’ কীভাবে সৌরশক্তি উৎপন্ন করা যায় আমরা এখন তা দেখব।</a:t>
              </a:r>
              <a:endParaRPr lang="bn-BD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pic>
        <p:nvPicPr>
          <p:cNvPr id="3074" name="Picture 2" descr="C:\Users\DOEL\Desktop\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20" y="382804"/>
            <a:ext cx="2909185" cy="27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9301" y="3190418"/>
            <a:ext cx="7606145" cy="1619222"/>
            <a:chOff x="706581" y="1746263"/>
            <a:chExt cx="7910946" cy="2429378"/>
          </a:xfrm>
          <a:noFill/>
        </p:grpSpPr>
        <p:sp>
          <p:nvSpPr>
            <p:cNvPr id="3" name="Plaque 2"/>
            <p:cNvSpPr/>
            <p:nvPr/>
          </p:nvSpPr>
          <p:spPr>
            <a:xfrm>
              <a:off x="706581" y="1746263"/>
              <a:ext cx="7910946" cy="2429378"/>
            </a:xfrm>
            <a:prstGeom prst="plaque">
              <a:avLst/>
            </a:prstGeom>
            <a:grp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45357" y="1969410"/>
              <a:ext cx="7685691" cy="198560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"/>
                </a:rPr>
                <a:t> তোমার প্রাত্যাহিক জীবনে সৌরশক্তির ব্যবহার উল্লেখ কর।</a:t>
              </a:r>
              <a:endParaRPr lang="bn-BD" sz="4000" dirty="0"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964140" y="334867"/>
            <a:ext cx="176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৪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06293" y="94709"/>
            <a:ext cx="2826329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একক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77632" y="457340"/>
            <a:ext cx="68718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সুবিধা-বাংলাদেশ প্রেক্ষাপট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3126" y="1828800"/>
            <a:ext cx="18842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052" y="1925931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১. আমাদের দেশে বায়োগ্যাস একটি পরিচ্ছন্ন জ্বালানি হিসেবে ব্যবহৃত হতে পারে। এটি উন্নত মানের জৈব সার পেতে সাহায্য করে।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197" y="3590975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২. কৃত্রিম উপগ্রহে তড়িৎশক্তি সরবরাহের জন্য সৌরকোষ ব্যবহৃত হয়। বিভিন্ন ইলেকট্রনিক্স যন্ত্রপাতিতে সৌরশক্তি ব্যবহৃত হয়।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905" y="5112477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৩. বায়ু ও সৌরশক্তি একটি অফুরন্ত শক্তির উৎস। কারণ বায়ু ও সূর্য সর্বদায় বিদ্যমান।</a:t>
            </a:r>
          </a:p>
        </p:txBody>
      </p:sp>
    </p:spTree>
    <p:extLst>
      <p:ext uri="{BB962C8B-B14F-4D97-AF65-F5344CB8AC3E}">
        <p14:creationId xmlns:p14="http://schemas.microsoft.com/office/powerpoint/2010/main" val="28800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779" y="1233192"/>
            <a:ext cx="8257312" cy="1384995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৪. পানির স্রোতকে ব্যবহার করে বেশি পরিমাণে শক্তি উৎপাদন করা সম্ভব। এক্ষেত্রে স্রোতকে বাধা দেওয়ার জন্য তৈরী ব্রিজ বা ব্যারেজ সড়ক যোগাযোগকে উন্নত করে।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488" y="2784898"/>
            <a:ext cx="8257312" cy="1384995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৫. চাঁদ যেহেতু পানির জোয়ার-ভাঁটাকে প্রভাবিত করে এবং এটি সর্বদাই বিদ্যমান, তাই পানির জোয়ার-ভাঁটা থেকে প্রাপ্ত শক্তি সর্বদাই ব্যবহার করা যায়।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3342" y="4350770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৬. নবায়নযোগ্য শক্তি সর্বদাই পরিবেশবান্ধব। কারণ এরা বাতাসে কার্বন ডাইঅক্সাইড ছড়াই না।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9923" y="277231"/>
            <a:ext cx="68718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সুবিধা-বাংলাদেশ প্রেক্ষাপট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7" y="5528407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৭. বায়োগ্যাস প্লান্টের পচা দ্রব্যগুলো  পরবর্তীতে জমির উর্বরতা বৃদ্ধিতে ব্যবহার করা যেতে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23523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58637" y="235526"/>
            <a:ext cx="457689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সীমাবদ্ধতা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126" y="1828800"/>
            <a:ext cx="18842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757" y="1745820"/>
            <a:ext cx="8257312" cy="584775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1.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বায়োগ্যাস থেকে যে বিদ্যুৎ পাওয়া যায় তার পরিমাণ কম।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054" y="3131270"/>
            <a:ext cx="8257312" cy="1077218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২. বায়ু ও স্রোত থেকে যে নবায়যোগ্য শক্তি পাওয়া যায় তার উৎস সীমিত।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054" y="4846496"/>
            <a:ext cx="8257312" cy="1077218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৩. সূর্যের আলো থাকলে সৌরশক্তি নির্ভর নবায়নযেগ্য শক্তি পাওয়া য়ায় । কিন্তু বৃষ্টির দিনে এর উৎপাদন ব্যহত হয়।</a:t>
            </a:r>
          </a:p>
        </p:txBody>
      </p:sp>
    </p:spTree>
    <p:extLst>
      <p:ext uri="{BB962C8B-B14F-4D97-AF65-F5344CB8AC3E}">
        <p14:creationId xmlns:p14="http://schemas.microsoft.com/office/powerpoint/2010/main" val="10637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478" y="1835982"/>
            <a:ext cx="8257312" cy="156966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৪.  অনেক সময় পানির জোয়ার-ভাঁটাকে নবায়নযোগ্য শক্তির উৎস হিসেবে ব্যবহার করলে নদীর গতিপথ পরিবর্তন হয়ে যায় এবং জলযান চলাচলে ব্যাঘাত ঘটে।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343" y="3727015"/>
            <a:ext cx="8257312" cy="1077218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৫. সৌর, বায়ু ও পানির স্রোত থেকে উৎপন্ন নবায়যোগ্য শক্তি  সাধারণত ব্যয়বহুল।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487" y="5120417"/>
            <a:ext cx="8257312" cy="1077218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৬. বায়ুর মাধ্যমে উৎপাদনের অন্যতম সমস্যা হল সব সময় বায়ু পাওয়া যায় না।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8637" y="235526"/>
            <a:ext cx="457689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সীমাবদ্ধতা: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53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61018" y="306613"/>
            <a:ext cx="18980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7854" y="3203379"/>
            <a:ext cx="7946540" cy="2118129"/>
            <a:chOff x="661140" y="1746263"/>
            <a:chExt cx="8029593" cy="3425505"/>
          </a:xfrm>
          <a:noFill/>
        </p:grpSpPr>
        <p:sp>
          <p:nvSpPr>
            <p:cNvPr id="23" name="Plaque 22"/>
            <p:cNvSpPr/>
            <p:nvPr/>
          </p:nvSpPr>
          <p:spPr>
            <a:xfrm>
              <a:off x="661140" y="1746263"/>
              <a:ext cx="8029593" cy="3425505"/>
            </a:xfrm>
            <a:prstGeom prst="plaque">
              <a:avLst/>
            </a:prstGeom>
            <a:grp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5357" y="1969410"/>
              <a:ext cx="7624485" cy="31357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"/>
                </a:rPr>
                <a:t> সমগ্র বিশ্ব নবায়নযোগ্য শক্তি ব্যবহারের কথা বেশি বেশি ভাবছে।’ তুমি কী মনেকর এ ভাবনা সঠিক?</a:t>
              </a:r>
              <a:endParaRPr lang="bn-BD" sz="4000" dirty="0"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14" name="Pentagon 13"/>
          <p:cNvSpPr/>
          <p:nvPr/>
        </p:nvSpPr>
        <p:spPr>
          <a:xfrm>
            <a:off x="106292" y="94709"/>
            <a:ext cx="2521529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9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558659"/>
            <a:ext cx="574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নবায়নযোগ্য শক্তি  বলতে কী বুঝায়?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202871"/>
            <a:ext cx="79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সৌরকোষ কী?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98614"/>
            <a:ext cx="714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কোন কোন জ্বালানি পরিবেশ বান্ধব?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4" y="3490277"/>
            <a:ext cx="7916190" cy="1312407"/>
            <a:chOff x="812174" y="3490277"/>
            <a:chExt cx="7916190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7916190" cy="1298555"/>
              <a:chOff x="812174" y="3781232"/>
              <a:chExt cx="791619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79161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ইলেকট্রনিক ঘড়িতে কোন শক্তি ব্যবহৃত হয়?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2" y="4435820"/>
                <a:ext cx="73706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বায়ু                পানি           বায়ু            সৌর শক্তি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895601" y="4419601"/>
                <a:ext cx="623454" cy="646331"/>
                <a:chOff x="374073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585858" y="4419604"/>
                <a:ext cx="623454" cy="646331"/>
                <a:chOff x="45720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45720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418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151425" y="4156353"/>
              <a:ext cx="623454" cy="646331"/>
              <a:chOff x="822960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22960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326653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6151357" y="4145699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98324" y="5069695"/>
            <a:ext cx="7916190" cy="1312407"/>
            <a:chOff x="839884" y="3490277"/>
            <a:chExt cx="7916190" cy="1312407"/>
          </a:xfrm>
        </p:grpSpPr>
        <p:grpSp>
          <p:nvGrpSpPr>
            <p:cNvPr id="69" name="Group 68"/>
            <p:cNvGrpSpPr/>
            <p:nvPr/>
          </p:nvGrpSpPr>
          <p:grpSpPr>
            <a:xfrm>
              <a:off x="839884" y="3490277"/>
              <a:ext cx="7916190" cy="1298555"/>
              <a:chOff x="839884" y="3781232"/>
              <a:chExt cx="7916190" cy="129855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39884" y="3781232"/>
                <a:ext cx="79161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৫.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কৃত্রিম উপগ্রহে কী ব্যবহৃত হয়?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2" y="4435820"/>
                <a:ext cx="77169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ডিজেল            তেল          সৌরশক্তি          ব্যাটারী ।        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867891" y="4419601"/>
                <a:ext cx="623454" cy="646331"/>
                <a:chOff x="346363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34636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0178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580930" y="4156353"/>
              <a:ext cx="623454" cy="646331"/>
              <a:chOff x="8659113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659113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4377978" y="5752827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106292" y="94709"/>
            <a:ext cx="2521529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108" y="498725"/>
            <a:ext cx="6851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910" y="1768897"/>
            <a:ext cx="3657600" cy="1481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C:\Users\DOEL\Desktop\GIF=25-9-14\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84" y="3596422"/>
            <a:ext cx="3688558" cy="2729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96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669" y="2646900"/>
            <a:ext cx="8061302" cy="2308324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  </a:t>
            </a:r>
            <a:r>
              <a:rPr lang="bn-BD" sz="3600" smtClean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শক্তি।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457200" indent="-457200" algn="just">
              <a:buFont typeface="Wingdings"/>
              <a:buChar char="l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 হিসেবে সৌর শক্তির ব্যবহার।</a:t>
            </a:r>
          </a:p>
          <a:p>
            <a:pPr marL="457200" indent="-457200" algn="just">
              <a:buFont typeface="Wingdings"/>
              <a:buChar char="l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ব্যবহার ও বাংলাদেশ প্রেক্ষাপট।</a:t>
            </a:r>
          </a:p>
          <a:p>
            <a:pPr marL="457200" indent="-457200" algn="just">
              <a:buFont typeface="Wingdings"/>
              <a:buChar char="l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সীমাবদ্ধতা।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612" y="1653909"/>
            <a:ext cx="2866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1" y="3155553"/>
            <a:ext cx="8229600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সৌরশক্তিকে নবায়নযোগ্য শক্তি বলা হয় কেন?</a:t>
            </a:r>
          </a:p>
        </p:txBody>
      </p:sp>
      <p:sp>
        <p:nvSpPr>
          <p:cNvPr id="9" name="Pentagon 8"/>
          <p:cNvSpPr/>
          <p:nvPr/>
        </p:nvSpPr>
        <p:spPr>
          <a:xfrm>
            <a:off x="106292" y="94709"/>
            <a:ext cx="2521529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4360" y="1049311"/>
            <a:ext cx="7300209" cy="39574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anDown">
              <a:avLst>
                <a:gd name="adj" fmla="val 25271"/>
              </a:avLst>
            </a:prstTxWarp>
            <a:spAutoFit/>
          </a:bodyPr>
          <a:lstStyle/>
          <a:p>
            <a:pPr algn="ctr"/>
            <a:r>
              <a:rPr lang="bn-BD" sz="41300" b="1" dirty="0" smtClean="0">
                <a:ln w="2857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28575" cmpd="sng">
                <a:solidFill>
                  <a:srgbClr val="FF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3344" y="1729201"/>
            <a:ext cx="8763000" cy="4075077"/>
            <a:chOff x="193344" y="1483998"/>
            <a:chExt cx="8763000" cy="4075077"/>
          </a:xfrm>
        </p:grpSpPr>
        <p:sp>
          <p:nvSpPr>
            <p:cNvPr id="7" name="TextBox 6"/>
            <p:cNvSpPr txBox="1"/>
            <p:nvPr/>
          </p:nvSpPr>
          <p:spPr>
            <a:xfrm>
              <a:off x="193344" y="2678506"/>
              <a:ext cx="8763000" cy="107721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রা হলেন-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344" y="3743193"/>
              <a:ext cx="8763000" cy="1815882"/>
            </a:xfrm>
            <a:prstGeom prst="rect">
              <a:avLst/>
            </a:prstGeom>
            <a:solidFill>
              <a:srgbClr val="CC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সামসুদ্দিন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আহমেদ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তালুকদার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প্রভাষক,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খাদিজা ইয়াসমিন,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সহকার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অধ্যাপক,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জনাব মোঃ তাজুল ইসলাম, সহকারী অধ্যাপক, টিটিসি, পাবনা।</a:t>
              </a:r>
              <a:endParaRPr lang="bn-IN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জি এম রাকিবুল ইসলাম, প্রভাষক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টিটিসি,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রংপুর।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344" y="1483998"/>
              <a:ext cx="8763000" cy="120032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শিক্ষা মন্ত্রণালয়, মাউশি, এনসিটিবি ও এটুআই-এর সংশ্লিষ্ট কর্মকর্তাবৃন্দ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29388" y="687769"/>
            <a:ext cx="3043449" cy="785876"/>
          </a:xfrm>
          <a:prstGeom prst="rect">
            <a:avLst/>
          </a:prstGeom>
          <a:gradFill>
            <a:gsLst>
              <a:gs pos="0">
                <a:srgbClr val="FC9FCB"/>
              </a:gs>
              <a:gs pos="0">
                <a:srgbClr val="F8B049"/>
              </a:gs>
              <a:gs pos="9000">
                <a:srgbClr val="F8B049"/>
              </a:gs>
              <a:gs pos="63000">
                <a:srgbClr val="FEE7F2"/>
              </a:gs>
              <a:gs pos="94000">
                <a:srgbClr val="F952A0"/>
              </a:gs>
              <a:gs pos="100000">
                <a:srgbClr val="C50849"/>
              </a:gs>
              <a:gs pos="100000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1833" y="2939671"/>
            <a:ext cx="3941622" cy="3416320"/>
          </a:xfrm>
          <a:prstGeom prst="rect">
            <a:avLst/>
          </a:prstGeom>
          <a:noFill/>
          <a:ln w="130175" cmpd="sng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আবদুল 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আতাতুর্ক মডেল হাই  স্কুল,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দাগনভূঞা, ফেনী।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০১৮১৬ ৮৩ ০১ ৫৫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E-mail: abdulmannanamhs@gmail.com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2836" y="2939677"/>
            <a:ext cx="3948548" cy="3416320"/>
          </a:xfrm>
          <a:prstGeom prst="rect">
            <a:avLst/>
          </a:prstGeom>
          <a:noFill/>
          <a:ln w="130175" cmpd="sng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সপ্তম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--/--/২০১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06294" y="94709"/>
            <a:ext cx="191192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DOEL\Desktop\AM=Pic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59" y="192405"/>
            <a:ext cx="2002354" cy="253538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0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21508" y="3207899"/>
            <a:ext cx="3216640" cy="2643292"/>
            <a:chOff x="5321508" y="3597639"/>
            <a:chExt cx="3216640" cy="2643292"/>
          </a:xfrm>
        </p:grpSpPr>
        <p:pic>
          <p:nvPicPr>
            <p:cNvPr id="1027" name="Picture 3" descr="C:\Users\DOEL\Desktop\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79" y="3597639"/>
              <a:ext cx="3171669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321508" y="5717711"/>
              <a:ext cx="31629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সূর্যের তাপ দ্বারা রান্না হচ্ছে</a:t>
              </a:r>
              <a:endParaRPr lang="en-US" sz="2800" b="1" dirty="0"/>
            </a:p>
          </p:txBody>
        </p:sp>
      </p:grpSp>
      <p:pic>
        <p:nvPicPr>
          <p:cNvPr id="1030" name="Picture 6" descr="C:\Users\DOEL\Desktop\4clip031sun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16" y="1075548"/>
            <a:ext cx="1149090" cy="114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15999" y="2059746"/>
            <a:ext cx="949299" cy="1387996"/>
            <a:chOff x="6215999" y="2449486"/>
            <a:chExt cx="949299" cy="1387996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410871" y="2524438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590752" y="2509447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215999" y="2614378"/>
              <a:ext cx="79870" cy="122310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800614" y="2449486"/>
              <a:ext cx="364684" cy="116314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0044" y="1229197"/>
            <a:ext cx="4131897" cy="4607003"/>
            <a:chOff x="530044" y="1484027"/>
            <a:chExt cx="4250391" cy="4741914"/>
          </a:xfrm>
        </p:grpSpPr>
        <p:pic>
          <p:nvPicPr>
            <p:cNvPr id="1029" name="Picture 5" descr="C:\Users\DOEL\Desktop\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4" y="1484027"/>
              <a:ext cx="4250391" cy="412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449785" y="5702721"/>
              <a:ext cx="28523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গ্যাস দ্বারা রান্না হচ্ছে</a:t>
              </a:r>
              <a:endParaRPr lang="en-US" sz="2800" b="1" dirty="0"/>
            </a:p>
          </p:txBody>
        </p:sp>
      </p:grpSp>
      <p:sp>
        <p:nvSpPr>
          <p:cNvPr id="21" name="Pentagon 20"/>
          <p:cNvSpPr/>
          <p:nvPr/>
        </p:nvSpPr>
        <p:spPr>
          <a:xfrm>
            <a:off x="106293" y="94709"/>
            <a:ext cx="308661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6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245" y="1777707"/>
            <a:ext cx="7952509" cy="17838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</a:t>
            </a:r>
            <a:endParaRPr lang="bn-BD" sz="7200" b="1" dirty="0">
              <a:ln w="31550" cmpd="sng">
                <a:noFill/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92" y="5267128"/>
            <a:ext cx="638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৭, ৮ ও ৯ (শেষ অংশ)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859" y="262866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8149" y="2133597"/>
            <a:ext cx="7470823" cy="1161634"/>
            <a:chOff x="1136076" y="2299851"/>
            <a:chExt cx="7470823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8706" y="1678816"/>
                <a:ext cx="6993510" cy="64633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নবায়নযোগ্য শক্তি কী তা বলতে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পারবে;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41710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4" y="3491342"/>
            <a:ext cx="7470823" cy="1202971"/>
            <a:chOff x="1136076" y="2299851"/>
            <a:chExt cx="7470823" cy="1202971"/>
          </a:xfrm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202971"/>
              <a:chOff x="928259" y="1440874"/>
              <a:chExt cx="7287492" cy="1202971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73687" y="1443516"/>
                <a:ext cx="6993510" cy="120032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নবায়নযোগ্য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সুবিধা বর্ণনা করতে পারবে;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437940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4" y="4862943"/>
            <a:ext cx="7495308" cy="1161634"/>
            <a:chOff x="1136076" y="2299851"/>
            <a:chExt cx="7495308" cy="1161634"/>
          </a:xfrm>
        </p:grpSpPr>
        <p:grpSp>
          <p:nvGrpSpPr>
            <p:cNvPr id="16" name="Group 15"/>
            <p:cNvGrpSpPr/>
            <p:nvPr/>
          </p:nvGrpSpPr>
          <p:grpSpPr>
            <a:xfrm>
              <a:off x="1884217" y="2299851"/>
              <a:ext cx="6747167" cy="1161634"/>
              <a:chOff x="928259" y="1440874"/>
              <a:chExt cx="7314034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9" name="Rounded Rectangle 18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93466" y="1678816"/>
                <a:ext cx="7148827" cy="64633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নবায়নযোগ্য শক্তির সীমাবদ্ধতা </a:t>
                </a:r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বলতে পারবে।</a:t>
                </a: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51745" y="2482329"/>
              <a:ext cx="48763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400" b="1" dirty="0"/>
            </a:p>
          </p:txBody>
        </p:sp>
      </p:grpSp>
      <p:sp>
        <p:nvSpPr>
          <p:cNvPr id="29" name="Pentagon 28"/>
          <p:cNvSpPr/>
          <p:nvPr/>
        </p:nvSpPr>
        <p:spPr>
          <a:xfrm>
            <a:off x="106294" y="94709"/>
            <a:ext cx="2064328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7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21508" y="2878119"/>
            <a:ext cx="3216640" cy="2643292"/>
            <a:chOff x="5321508" y="3597639"/>
            <a:chExt cx="3216640" cy="2643292"/>
          </a:xfrm>
        </p:grpSpPr>
        <p:pic>
          <p:nvPicPr>
            <p:cNvPr id="3" name="Picture 3" descr="C:\Users\DOEL\Desktop\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79" y="3597639"/>
              <a:ext cx="3171669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321508" y="5717711"/>
              <a:ext cx="31629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সূর্যের তাপ দ্বারা রান্না হচ্ছে</a:t>
              </a:r>
              <a:endParaRPr lang="en-US" sz="2800" b="1" dirty="0"/>
            </a:p>
          </p:txBody>
        </p:sp>
      </p:grpSp>
      <p:pic>
        <p:nvPicPr>
          <p:cNvPr id="5" name="Picture 6" descr="C:\Users\DOEL\Desktop\4clip031sun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16" y="745768"/>
            <a:ext cx="1149090" cy="114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215999" y="1729966"/>
            <a:ext cx="949299" cy="1387996"/>
            <a:chOff x="6215999" y="2449486"/>
            <a:chExt cx="949299" cy="138799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410871" y="2524438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590752" y="2509447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215999" y="2614378"/>
              <a:ext cx="79870" cy="122310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800614" y="2449486"/>
              <a:ext cx="364684" cy="116314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30044" y="899417"/>
            <a:ext cx="4131897" cy="4607003"/>
            <a:chOff x="530044" y="1484027"/>
            <a:chExt cx="4250391" cy="4741914"/>
          </a:xfrm>
        </p:grpSpPr>
        <p:pic>
          <p:nvPicPr>
            <p:cNvPr id="12" name="Picture 5" descr="C:\Users\DOEL\Desktop\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4" y="1484027"/>
              <a:ext cx="4250391" cy="412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449785" y="5702721"/>
              <a:ext cx="28523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গ্যাস দ্বারা রান্না হচ্ছে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12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4811" y="140904"/>
            <a:ext cx="4168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3126" y="1828800"/>
            <a:ext cx="18842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1489" y="4077044"/>
            <a:ext cx="7841238" cy="2396961"/>
            <a:chOff x="471489" y="4077044"/>
            <a:chExt cx="7841238" cy="2396961"/>
          </a:xfrm>
        </p:grpSpPr>
        <p:pic>
          <p:nvPicPr>
            <p:cNvPr id="21" name="Picture 20" descr="C:\Users\DOEL\Desktop\Model content=14\New folder (2)\sun use\iuyi8y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9" y="4077044"/>
              <a:ext cx="2867456" cy="1898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C:\Users\DOEL\Desktop\Model content=14\New folder (2)\sun use\sadfsd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946" y="4091558"/>
              <a:ext cx="2770910" cy="1840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2" descr="C:\Users\DOEL\Desktop\Model content=14\New folder (2)\sun use\lzcn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506" y="4095165"/>
              <a:ext cx="2237221" cy="182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050986" y="5889230"/>
              <a:ext cx="68183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ধান, মরিচ, আঁচার ইত্যাদি খাদ্য শুকাতে বা সংরক্ষণে</a:t>
              </a:r>
              <a:endPara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7612" y="1355842"/>
            <a:ext cx="2595892" cy="2749023"/>
            <a:chOff x="477612" y="1355842"/>
            <a:chExt cx="2595892" cy="2749023"/>
          </a:xfrm>
        </p:grpSpPr>
        <p:pic>
          <p:nvPicPr>
            <p:cNvPr id="27" name="Picture 3" descr="C:\Users\DOEL\Desktop\Model content=14\New folder (2)\sun use\asfdas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12" y="1355842"/>
              <a:ext cx="2595892" cy="221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829294" y="3520090"/>
              <a:ext cx="20247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খাদ্য তৈরিতে</a:t>
              </a:r>
              <a:endPara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33536" y="1376704"/>
            <a:ext cx="5073154" cy="2700455"/>
            <a:chOff x="3433536" y="1376704"/>
            <a:chExt cx="5073154" cy="2700455"/>
          </a:xfrm>
        </p:grpSpPr>
        <p:pic>
          <p:nvPicPr>
            <p:cNvPr id="30" name="Picture 8" descr="C:\Users\DOEL\Desktop\Model content=14\New folder (2)\sun use\dfdsfsdf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199" y="1390171"/>
              <a:ext cx="1953491" cy="216846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536" y="1376704"/>
              <a:ext cx="3119664" cy="2183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482236" y="3492384"/>
              <a:ext cx="49728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জীবনের জন্য তথা ভিটামিন ডি লাভে</a:t>
              </a:r>
              <a:endPara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3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4056" y="1634217"/>
            <a:ext cx="5492696" cy="2596923"/>
            <a:chOff x="334056" y="1634217"/>
            <a:chExt cx="5492696" cy="2596923"/>
          </a:xfrm>
        </p:grpSpPr>
        <p:pic>
          <p:nvPicPr>
            <p:cNvPr id="17" name="Picture 6" descr="C:\Users\DOEL\Desktop\Model content=14\New folder (2)\sun use\cvbcv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252" y="1634918"/>
              <a:ext cx="2476500" cy="207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34056" y="1634217"/>
              <a:ext cx="4750562" cy="2596923"/>
              <a:chOff x="334056" y="1634217"/>
              <a:chExt cx="4750562" cy="2596923"/>
            </a:xfrm>
          </p:grpSpPr>
          <p:pic>
            <p:nvPicPr>
              <p:cNvPr id="7" name="Picture 10" descr="C:\Users\DOEL\Desktop\Model content=14\New folder (2)\sun use\dsads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056" y="1634217"/>
                <a:ext cx="2778828" cy="2081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089764" y="3769475"/>
                <a:ext cx="39948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2400" b="1" dirty="0" smtClean="0">
                    <a:ln w="1905"/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শীত প্রধান দেশে বাড়িঘর গরম রাখতে</a:t>
                </a:r>
                <a:endParaRPr lang="bn-BD" sz="2400" b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118988" y="1689121"/>
            <a:ext cx="2647641" cy="2526584"/>
            <a:chOff x="6118988" y="1689121"/>
            <a:chExt cx="2647641" cy="2526584"/>
          </a:xfrm>
        </p:grpSpPr>
        <p:grpSp>
          <p:nvGrpSpPr>
            <p:cNvPr id="15" name="Group 14"/>
            <p:cNvGrpSpPr/>
            <p:nvPr/>
          </p:nvGrpSpPr>
          <p:grpSpPr>
            <a:xfrm>
              <a:off x="6118988" y="1689121"/>
              <a:ext cx="2647641" cy="2015981"/>
              <a:chOff x="6118988" y="1689121"/>
              <a:chExt cx="2647641" cy="2015981"/>
            </a:xfrm>
          </p:grpSpPr>
          <p:pic>
            <p:nvPicPr>
              <p:cNvPr id="14" name="Picture 17" descr="C:\Users\DOEL\Desktop\Model content=14\New folder (2)\sun use\fdf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8988" y="1962027"/>
                <a:ext cx="2647641" cy="1743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4" descr="C:\Users\DOEL\Desktop\Model content=14\New folder (2)\sun use\dsfsdfsd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029" y="1689121"/>
                <a:ext cx="2641600" cy="1068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6607630" y="3630930"/>
              <a:ext cx="20653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শুটকী তৈরিতে</a:t>
              </a:r>
              <a:endPara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25091" y="4283221"/>
            <a:ext cx="5130358" cy="2213927"/>
            <a:chOff x="3325091" y="4283221"/>
            <a:chExt cx="5130358" cy="2213927"/>
          </a:xfrm>
        </p:grpSpPr>
        <p:grpSp>
          <p:nvGrpSpPr>
            <p:cNvPr id="6" name="Group 5"/>
            <p:cNvGrpSpPr/>
            <p:nvPr/>
          </p:nvGrpSpPr>
          <p:grpSpPr>
            <a:xfrm>
              <a:off x="3325091" y="4290147"/>
              <a:ext cx="3672591" cy="2207001"/>
              <a:chOff x="3325091" y="4290147"/>
              <a:chExt cx="3672591" cy="2207001"/>
            </a:xfrm>
          </p:grpSpPr>
          <p:pic>
            <p:nvPicPr>
              <p:cNvPr id="18" name="Picture 16" descr="C:\Users\DOEL\Desktop\Model content=14\New folder (2)\sun use\ewrewr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091" y="4290147"/>
                <a:ext cx="2486642" cy="1722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4516731" y="6097038"/>
                <a:ext cx="24809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2000" b="1" dirty="0" smtClean="0">
                    <a:ln w="1905"/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গাড়ির ব্যাটারীতে চার্জ দিতে</a:t>
                </a:r>
                <a:endParaRPr lang="bn-BD" sz="2000" b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pic>
          <p:nvPicPr>
            <p:cNvPr id="25" name="Picture 8" descr="C:\Users\DOEL\Desktop\Model content=14\New folder (2)\sun use\09EWQIR09I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128" y="4283221"/>
              <a:ext cx="2642321" cy="171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82547" y="4235184"/>
            <a:ext cx="2619375" cy="2329655"/>
            <a:chOff x="382547" y="4235184"/>
            <a:chExt cx="2619375" cy="2329655"/>
          </a:xfrm>
        </p:grpSpPr>
        <p:pic>
          <p:nvPicPr>
            <p:cNvPr id="12" name="Picture 27" descr="C:\Users\DOEL\Desktop\Model content=14\New folder (2)\sun use\uyyi7tg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47" y="4235184"/>
              <a:ext cx="2619375" cy="177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27267" y="6041619"/>
              <a:ext cx="20098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800" b="1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কাপড় শুকাতে</a:t>
              </a:r>
              <a:endParaRPr lang="bn-BD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04811" y="168614"/>
            <a:ext cx="4168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839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952</Words>
  <Application>Microsoft Office PowerPoint</Application>
  <PresentationFormat>On-screen Show (4:3)</PresentationFormat>
  <Paragraphs>138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1113</cp:revision>
  <dcterms:created xsi:type="dcterms:W3CDTF">2014-09-29T08:00:15Z</dcterms:created>
  <dcterms:modified xsi:type="dcterms:W3CDTF">2016-08-10T04:32:47Z</dcterms:modified>
</cp:coreProperties>
</file>